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1" r:id="rId6"/>
    <p:sldId id="282" r:id="rId7"/>
    <p:sldId id="284" r:id="rId8"/>
    <p:sldId id="283" r:id="rId9"/>
    <p:sldId id="285" r:id="rId10"/>
    <p:sldId id="286" r:id="rId11"/>
    <p:sldId id="28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>
        <p:scale>
          <a:sx n="39" d="100"/>
          <a:sy n="39" d="100"/>
        </p:scale>
        <p:origin x="20" y="6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Predictive Quantification of Locomotion using BMS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sz="2300" dirty="0">
                <a:solidFill>
                  <a:srgbClr val="5792BA"/>
                </a:solidFill>
              </a:rPr>
              <a:t>Shivani Patel</a:t>
            </a: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F205-E8A9-4237-8AD2-ABD9BF694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Objective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C8BA08-7000-F67D-5079-D223AD89D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and refine a model capable of taking in labeled auto-calculated data to predict BMS values (target variables) for both right and left sides of a mouse model</a:t>
            </a:r>
          </a:p>
          <a:p>
            <a:r>
              <a:rPr lang="en-US" dirty="0"/>
              <a:t>Baseline Accuracy</a:t>
            </a:r>
          </a:p>
          <a:p>
            <a:pPr lvl="1"/>
            <a:r>
              <a:rPr lang="en-US" dirty="0"/>
              <a:t>BMS-L: 19%</a:t>
            </a:r>
          </a:p>
          <a:p>
            <a:pPr lvl="1"/>
            <a:r>
              <a:rPr lang="en-US" dirty="0"/>
              <a:t>BMS-R: 11%</a:t>
            </a:r>
          </a:p>
        </p:txBody>
      </p:sp>
    </p:spTree>
    <p:extLst>
      <p:ext uri="{BB962C8B-B14F-4D97-AF65-F5344CB8AC3E}">
        <p14:creationId xmlns:p14="http://schemas.microsoft.com/office/powerpoint/2010/main" val="3265077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1E970-18B6-1F56-1EAE-43EFC3BC5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D2D7C-86BD-6DA1-B7D4-CA230BD7B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AutoCalc</a:t>
            </a:r>
            <a:r>
              <a:rPr lang="en-US" dirty="0"/>
              <a:t> Parameters</a:t>
            </a:r>
          </a:p>
          <a:p>
            <a:pPr lvl="1"/>
            <a:r>
              <a:rPr lang="en-US" dirty="0"/>
              <a:t>Combination of numeric values – recorded and calculated</a:t>
            </a:r>
          </a:p>
          <a:p>
            <a:pPr lvl="2"/>
            <a:r>
              <a:rPr lang="en-US" dirty="0"/>
              <a:t>Variables such as step counts, distances, angles, ratios,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BMS Labels</a:t>
            </a:r>
          </a:p>
          <a:p>
            <a:pPr lvl="1"/>
            <a:r>
              <a:rPr lang="en-US" dirty="0"/>
              <a:t>Manually recorded observed values</a:t>
            </a:r>
          </a:p>
          <a:p>
            <a:pPr lvl="2"/>
            <a:r>
              <a:rPr lang="en-US" dirty="0"/>
              <a:t>BMS scale (0 to 9)</a:t>
            </a:r>
          </a:p>
        </p:txBody>
      </p:sp>
    </p:spTree>
    <p:extLst>
      <p:ext uri="{BB962C8B-B14F-4D97-AF65-F5344CB8AC3E}">
        <p14:creationId xmlns:p14="http://schemas.microsoft.com/office/powerpoint/2010/main" val="4246467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Rectangle 1045">
            <a:extLst>
              <a:ext uri="{FF2B5EF4-FFF2-40B4-BE49-F238E27FC236}">
                <a16:creationId xmlns:a16="http://schemas.microsoft.com/office/drawing/2014/main" id="{8C0FE9A7-4DAF-43C6-B6C7-AF2D46FAD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48" name="Freeform 5">
            <a:extLst>
              <a:ext uri="{FF2B5EF4-FFF2-40B4-BE49-F238E27FC236}">
                <a16:creationId xmlns:a16="http://schemas.microsoft.com/office/drawing/2014/main" id="{37D54B6C-87D0-4C03-8335-3955179D2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-118536" y="1371603"/>
            <a:ext cx="5624423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EC384A-CF03-4728-1D14-FF9C1B553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1257" y="845388"/>
            <a:ext cx="3488957" cy="1236454"/>
          </a:xfrm>
        </p:spPr>
        <p:txBody>
          <a:bodyPr anchor="ctr">
            <a:normAutofit/>
          </a:bodyPr>
          <a:lstStyle/>
          <a:p>
            <a:pPr algn="l"/>
            <a:r>
              <a:rPr lang="en-US" sz="4800" dirty="0"/>
              <a:t>EDA</a:t>
            </a:r>
          </a:p>
        </p:txBody>
      </p:sp>
      <p:sp>
        <p:nvSpPr>
          <p:cNvPr id="1041" name="Content Placeholder 1031">
            <a:extLst>
              <a:ext uri="{FF2B5EF4-FFF2-40B4-BE49-F238E27FC236}">
                <a16:creationId xmlns:a16="http://schemas.microsoft.com/office/drawing/2014/main" id="{2E6A8450-B0B1-BEB7-EEEF-B8843187F7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1164" y="2219864"/>
            <a:ext cx="3143250" cy="3427562"/>
          </a:xfrm>
        </p:spPr>
        <p:txBody>
          <a:bodyPr anchor="t">
            <a:normAutofit/>
          </a:bodyPr>
          <a:lstStyle/>
          <a:p>
            <a:r>
              <a:rPr lang="en-US" sz="1800" dirty="0"/>
              <a:t>Class Imbalances – more prominent in BMS-L</a:t>
            </a:r>
          </a:p>
          <a:p>
            <a:r>
              <a:rPr lang="en-US" sz="1800" dirty="0"/>
              <a:t>Largely unimodal data, skew observed in certain columns</a:t>
            </a:r>
          </a:p>
          <a:p>
            <a:pPr lvl="1"/>
            <a:r>
              <a:rPr lang="en-US" sz="1600" dirty="0"/>
              <a:t>Potential detection errors</a:t>
            </a:r>
          </a:p>
          <a:p>
            <a:endParaRPr lang="en-US" sz="1800" dirty="0"/>
          </a:p>
        </p:txBody>
      </p:sp>
      <p:pic>
        <p:nvPicPr>
          <p:cNvPr id="1028" name="Picture 4" descr="A graph of a class distribution&#10;&#10;Description automatically generated">
            <a:extLst>
              <a:ext uri="{FF2B5EF4-FFF2-40B4-BE49-F238E27FC236}">
                <a16:creationId xmlns:a16="http://schemas.microsoft.com/office/drawing/2014/main" id="{78A49A06-B5B4-466D-A027-0E7FA78A63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66573" y="687826"/>
            <a:ext cx="3080113" cy="2494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 graph of blue bars&#10;&#10;Description automatically generated">
            <a:extLst>
              <a:ext uri="{FF2B5EF4-FFF2-40B4-BE49-F238E27FC236}">
                <a16:creationId xmlns:a16="http://schemas.microsoft.com/office/drawing/2014/main" id="{AB0A9992-2415-C7CB-A4BD-B876456859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65616" y="3691705"/>
            <a:ext cx="3080113" cy="2433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 chart of a graph&#10;&#10;Description automatically generated">
            <a:extLst>
              <a:ext uri="{FF2B5EF4-FFF2-40B4-BE49-F238E27FC236}">
                <a16:creationId xmlns:a16="http://schemas.microsoft.com/office/drawing/2014/main" id="{013BA6FB-4B2B-3548-3B6C-D5761AC288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468417" y="1237330"/>
            <a:ext cx="3080117" cy="4368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3236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D70D7-65DB-9086-88D9-690D80A63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087B8-0FA8-5392-41AB-5C4678C26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Combine CSVs according to ID</a:t>
            </a:r>
          </a:p>
          <a:p>
            <a:r>
              <a:rPr lang="en-US" dirty="0"/>
              <a:t>Dropped values</a:t>
            </a:r>
          </a:p>
          <a:p>
            <a:pPr lvl="1"/>
            <a:r>
              <a:rPr lang="en-US" dirty="0"/>
              <a:t>Empty rows</a:t>
            </a:r>
          </a:p>
          <a:p>
            <a:pPr lvl="1"/>
            <a:r>
              <a:rPr lang="en-US" dirty="0"/>
              <a:t>Columns above 95% likeness threshold</a:t>
            </a:r>
          </a:p>
          <a:p>
            <a:pPr lvl="1"/>
            <a:r>
              <a:rPr lang="en-US" dirty="0"/>
              <a:t>Originally dropped columns/rows missing &gt;11% of values</a:t>
            </a:r>
          </a:p>
          <a:p>
            <a:pPr lvl="1"/>
            <a:r>
              <a:rPr lang="en-US" dirty="0"/>
              <a:t>Removed column of all ones [‘</a:t>
            </a:r>
            <a:r>
              <a:rPr lang="en-US" dirty="0" err="1"/>
              <a:t>distance_nose_tail_median</a:t>
            </a:r>
            <a:r>
              <a:rPr lang="en-US" dirty="0"/>
              <a:t>’]</a:t>
            </a:r>
          </a:p>
          <a:p>
            <a:pPr lvl="1"/>
            <a:r>
              <a:rPr lang="en-US" dirty="0"/>
              <a:t>Rows with no BMS-R or BMS-L values</a:t>
            </a:r>
          </a:p>
          <a:p>
            <a:r>
              <a:rPr lang="en-US" dirty="0"/>
              <a:t>Imputation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926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5A440-C0E8-64B2-A913-20914D2A0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413266"/>
            <a:ext cx="10353762" cy="1257300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tx1"/>
                </a:solidFill>
              </a:rPr>
              <a:t>Models &amp; Performance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1DF846A-D1D9-50DD-E63D-B6628694F6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1648308"/>
              </p:ext>
            </p:extLst>
          </p:nvPr>
        </p:nvGraphicFramePr>
        <p:xfrm>
          <a:off x="1396093" y="1866900"/>
          <a:ext cx="10115550" cy="4777286"/>
        </p:xfrm>
        <a:graphic>
          <a:graphicData uri="http://schemas.openxmlformats.org/drawingml/2006/table">
            <a:tbl>
              <a:tblPr/>
              <a:tblGrid>
                <a:gridCol w="3371850">
                  <a:extLst>
                    <a:ext uri="{9D8B030D-6E8A-4147-A177-3AD203B41FA5}">
                      <a16:colId xmlns:a16="http://schemas.microsoft.com/office/drawing/2014/main" val="1031559291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183056280"/>
                    </a:ext>
                  </a:extLst>
                </a:gridCol>
                <a:gridCol w="1804307">
                  <a:extLst>
                    <a:ext uri="{9D8B030D-6E8A-4147-A177-3AD203B41FA5}">
                      <a16:colId xmlns:a16="http://schemas.microsoft.com/office/drawing/2014/main" val="955306889"/>
                    </a:ext>
                  </a:extLst>
                </a:gridCol>
                <a:gridCol w="922564">
                  <a:extLst>
                    <a:ext uri="{9D8B030D-6E8A-4147-A177-3AD203B41FA5}">
                      <a16:colId xmlns:a16="http://schemas.microsoft.com/office/drawing/2014/main" val="834664317"/>
                    </a:ext>
                  </a:extLst>
                </a:gridCol>
                <a:gridCol w="2449286">
                  <a:extLst>
                    <a:ext uri="{9D8B030D-6E8A-4147-A177-3AD203B41FA5}">
                      <a16:colId xmlns:a16="http://schemas.microsoft.com/office/drawing/2014/main" val="4037872087"/>
                    </a:ext>
                  </a:extLst>
                </a:gridCol>
              </a:tblGrid>
              <a:tr h="564230"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sng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Model</a:t>
                      </a:r>
                      <a:endParaRPr lang="en-US" sz="4000" u="sng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sng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BMS-L</a:t>
                      </a:r>
                      <a:endParaRPr lang="en-US" sz="4000" u="sng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sng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BMS-L</a:t>
                      </a:r>
                      <a:endParaRPr lang="en-US" sz="4000" u="sng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sng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BMS-R</a:t>
                      </a:r>
                      <a:endParaRPr lang="en-US" sz="4000" u="sng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sng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BMS-R</a:t>
                      </a:r>
                      <a:endParaRPr lang="en-US" sz="4000" u="sng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0475340"/>
                  </a:ext>
                </a:extLst>
              </a:tr>
              <a:tr h="454213"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Logistic</a:t>
                      </a:r>
                      <a:endParaRPr lang="en-US" sz="40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0.0714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0.0714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0.4286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0.4286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0443693"/>
                  </a:ext>
                </a:extLst>
              </a:tr>
              <a:tr h="434114"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Random Forest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0.5714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0.5714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184779"/>
                  </a:ext>
                </a:extLst>
              </a:tr>
              <a:tr h="435767"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XGBoost</a:t>
                      </a:r>
                      <a:endParaRPr lang="en-US" sz="40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0.5714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0.5714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0.6429</a:t>
                      </a:r>
                      <a:endParaRPr lang="en-US" sz="40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0.6429</a:t>
                      </a:r>
                      <a:endParaRPr lang="en-US" sz="40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9979578"/>
                  </a:ext>
                </a:extLst>
              </a:tr>
              <a:tr h="417476"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KNN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0.1429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0.1429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0.3571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0.3571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1149033"/>
                  </a:ext>
                </a:extLst>
              </a:tr>
              <a:tr h="435767"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Simple Neural Network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0.1429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0.1429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0.3571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0.3571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5105247"/>
                  </a:ext>
                </a:extLst>
              </a:tr>
              <a:tr h="417476"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Decision Tree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0.4286</a:t>
                      </a:r>
                      <a:endParaRPr lang="en-US" sz="40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0.4286</a:t>
                      </a:r>
                      <a:endParaRPr lang="en-US" sz="40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0.6429</a:t>
                      </a:r>
                      <a:endParaRPr lang="en-US" sz="40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0.6429</a:t>
                      </a:r>
                      <a:endParaRPr lang="en-US" sz="40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6704494"/>
                  </a:ext>
                </a:extLst>
              </a:tr>
              <a:tr h="641816">
                <a:tc gridSpan="5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4497903"/>
                  </a:ext>
                </a:extLst>
              </a:tr>
              <a:tr h="52076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8262290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EB85CF30-EF78-4341-0649-FD8F25B00F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EDA479-B665-1124-29C0-72110D562393}"/>
              </a:ext>
            </a:extLst>
          </p:cNvPr>
          <p:cNvSpPr txBox="1"/>
          <p:nvPr/>
        </p:nvSpPr>
        <p:spPr>
          <a:xfrm>
            <a:off x="1183821" y="5821136"/>
            <a:ext cx="10817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**Also attempted Ridge/Lasso, ordinal logistic regression, h2o library</a:t>
            </a:r>
          </a:p>
        </p:txBody>
      </p:sp>
    </p:spTree>
    <p:extLst>
      <p:ext uri="{BB962C8B-B14F-4D97-AF65-F5344CB8AC3E}">
        <p14:creationId xmlns:p14="http://schemas.microsoft.com/office/powerpoint/2010/main" val="103715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5BCCC-382E-5784-D183-7BDBF5B45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Current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93E8B-FB3F-C83F-66F2-1B3581D267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Instead of removing columns with &gt;11% </a:t>
            </a:r>
            <a:r>
              <a:rPr lang="en-US" dirty="0" err="1"/>
              <a:t>NaN</a:t>
            </a:r>
            <a:r>
              <a:rPr lang="en-US" dirty="0"/>
              <a:t> values, models capable of natively handling </a:t>
            </a:r>
            <a:r>
              <a:rPr lang="en-US" dirty="0" err="1"/>
              <a:t>NaN</a:t>
            </a:r>
            <a:r>
              <a:rPr lang="en-US" dirty="0"/>
              <a:t> values were chosen</a:t>
            </a:r>
          </a:p>
          <a:p>
            <a:pPr lvl="1"/>
            <a:r>
              <a:rPr lang="en-US" dirty="0" err="1"/>
              <a:t>XGBoost</a:t>
            </a:r>
            <a:endParaRPr lang="en-US" dirty="0"/>
          </a:p>
          <a:p>
            <a:pPr lvl="1"/>
            <a:r>
              <a:rPr lang="en-US" dirty="0" err="1"/>
              <a:t>CatBoost</a:t>
            </a:r>
            <a:endParaRPr lang="en-US" dirty="0"/>
          </a:p>
          <a:p>
            <a:pPr lvl="1"/>
            <a:r>
              <a:rPr lang="en-US" dirty="0" err="1"/>
              <a:t>LightGBM</a:t>
            </a:r>
            <a:endParaRPr lang="en-US" dirty="0"/>
          </a:p>
          <a:p>
            <a:pPr lvl="1"/>
            <a:r>
              <a:rPr lang="en-US" dirty="0"/>
              <a:t>Hist Gradient Boosting Classifier</a:t>
            </a:r>
          </a:p>
          <a:p>
            <a:r>
              <a:rPr lang="en-US" dirty="0"/>
              <a:t>Hyperparameter tuning</a:t>
            </a:r>
          </a:p>
          <a:p>
            <a:r>
              <a:rPr lang="en-US" dirty="0"/>
              <a:t>All current models regularly achieve accuracy rates between 70% and 80%</a:t>
            </a:r>
          </a:p>
        </p:txBody>
      </p:sp>
    </p:spTree>
    <p:extLst>
      <p:ext uri="{BB962C8B-B14F-4D97-AF65-F5344CB8AC3E}">
        <p14:creationId xmlns:p14="http://schemas.microsoft.com/office/powerpoint/2010/main" val="3675277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9A36A-DF8E-A873-907D-B23C2246F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Future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44066A-202B-6F7F-4533-053204638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 Imbalances</a:t>
            </a:r>
          </a:p>
          <a:p>
            <a:pPr lvl="1"/>
            <a:r>
              <a:rPr lang="en-US" dirty="0"/>
              <a:t>Artificially balance classes (potential data loss/worse model performance)</a:t>
            </a:r>
          </a:p>
          <a:p>
            <a:pPr lvl="1"/>
            <a:r>
              <a:rPr lang="en-US" dirty="0"/>
              <a:t>More data to supplement model training</a:t>
            </a:r>
          </a:p>
          <a:p>
            <a:r>
              <a:rPr lang="en-US" dirty="0"/>
              <a:t>Further research into models, specifically neural networks, capable of considering </a:t>
            </a:r>
            <a:r>
              <a:rPr lang="en-US" dirty="0" err="1"/>
              <a:t>NaN</a:t>
            </a:r>
            <a:r>
              <a:rPr lang="en-US" dirty="0"/>
              <a:t> values</a:t>
            </a:r>
          </a:p>
          <a:p>
            <a:r>
              <a:rPr lang="en-US" dirty="0"/>
              <a:t>Using raw data/supplementing with alternative calculated values</a:t>
            </a:r>
          </a:p>
        </p:txBody>
      </p:sp>
    </p:spTree>
    <p:extLst>
      <p:ext uri="{BB962C8B-B14F-4D97-AF65-F5344CB8AC3E}">
        <p14:creationId xmlns:p14="http://schemas.microsoft.com/office/powerpoint/2010/main" val="41760813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Integer pillars</Template>
  <TotalTime>976</TotalTime>
  <Words>286</Words>
  <Application>Microsoft Office PowerPoint</Application>
  <PresentationFormat>Widescreen</PresentationFormat>
  <Paragraphs>64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Arial Nova</vt:lpstr>
      <vt:lpstr>Arial Nova Light</vt:lpstr>
      <vt:lpstr>Wingdings 2</vt:lpstr>
      <vt:lpstr>SlateVTI</vt:lpstr>
      <vt:lpstr>Predictive Quantification of Locomotion using BMS</vt:lpstr>
      <vt:lpstr>Objective</vt:lpstr>
      <vt:lpstr>The Data</vt:lpstr>
      <vt:lpstr>EDA</vt:lpstr>
      <vt:lpstr>Cleaning</vt:lpstr>
      <vt:lpstr>Models &amp; Performance</vt:lpstr>
      <vt:lpstr>Current Approach</vt:lpstr>
      <vt:lpstr>Future Considerations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Predictive Quantification of Locomotion (BMS)</dc:title>
  <dc:creator>Shivani Patel</dc:creator>
  <cp:lastModifiedBy>Shivani Patel</cp:lastModifiedBy>
  <cp:revision>2</cp:revision>
  <dcterms:created xsi:type="dcterms:W3CDTF">2023-10-18T02:16:37Z</dcterms:created>
  <dcterms:modified xsi:type="dcterms:W3CDTF">2023-10-18T18:32:59Z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